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9" r:id="rId4"/>
    <p:sldId id="260" r:id="rId5"/>
    <p:sldId id="282" r:id="rId6"/>
    <p:sldId id="263" r:id="rId7"/>
    <p:sldId id="264" r:id="rId8"/>
    <p:sldId id="266" r:id="rId9"/>
    <p:sldId id="283" r:id="rId10"/>
    <p:sldId id="268" r:id="rId11"/>
    <p:sldId id="269" r:id="rId12"/>
    <p:sldId id="285" r:id="rId13"/>
    <p:sldId id="286" r:id="rId14"/>
    <p:sldId id="287" r:id="rId15"/>
    <p:sldId id="290" r:id="rId16"/>
    <p:sldId id="288" r:id="rId17"/>
    <p:sldId id="276" r:id="rId18"/>
    <p:sldId id="278" r:id="rId19"/>
    <p:sldId id="289" r:id="rId20"/>
    <p:sldId id="279" r:id="rId21"/>
    <p:sldId id="280" r:id="rId22"/>
    <p:sldId id="28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5E4"/>
    <a:srgbClr val="FF7C80"/>
    <a:srgbClr val="FF6600"/>
    <a:srgbClr val="D9EDF3"/>
    <a:srgbClr val="F5F793"/>
    <a:srgbClr val="F1EB99"/>
    <a:srgbClr val="FFE38B"/>
    <a:srgbClr val="FFCC66"/>
    <a:srgbClr val="71C65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E953F-D1B3-46E3-A45D-5F4AC97B26B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96BA0-6010-4A46-84A2-0FCAED59A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3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1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2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6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14B4-4156-4A29-A54F-9AD780246F65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0376-75AA-4BEB-B5CC-853DF23D9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3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1523999"/>
          </a:xfrm>
          <a:solidFill>
            <a:srgbClr val="71C65A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Mindfulness for Quality Improvement</a:t>
            </a:r>
            <a:br>
              <a:rPr lang="en-US" dirty="0" smtClean="0"/>
            </a:br>
            <a:r>
              <a:rPr lang="en-US" sz="2200" dirty="0" smtClean="0"/>
              <a:t>Presented by:  Lydia Gadd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509551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8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9" name="Picture 7" descr="C:\Users\lgadd\AppData\Local\Microsoft\Windows\Temporary Internet Files\Content.IE5\TK75HS0N\meditation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94" y="-11838"/>
            <a:ext cx="9169894" cy="68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5029200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5800" y="5562600"/>
            <a:ext cx="4876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Being consciously aware of what we are doing, while we are doing it while also managing our emotions and mental state using all our senses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8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3810000" cy="1447800"/>
          </a:xfrm>
          <a:solidFill>
            <a:srgbClr val="A6D5E4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Mindfulness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43400" y="304800"/>
            <a:ext cx="4572000" cy="6248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Mindfulness is related to meditation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be integrated in every day tasks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ONLY way to combat a distracted mind is to get quiet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feel like you can’t do it right, but with practice it gets easier</a:t>
            </a:r>
          </a:p>
          <a:p>
            <a:r>
              <a:rPr lang="en-US" dirty="0">
                <a:solidFill>
                  <a:schemeClr val="bg1"/>
                </a:solidFill>
              </a:rPr>
              <a:t>Expect distractions, notice and pull attention back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5 minutes a day will make you better at your job and will improve your sleep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038600" cy="4343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882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ABC’s of Mindfulness</a:t>
            </a:r>
            <a:br>
              <a:rPr lang="en-US" dirty="0" smtClean="0"/>
            </a:br>
            <a:r>
              <a:rPr lang="en-US" dirty="0" smtClean="0"/>
              <a:t>Basic Relaxation Breathing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Relaxation breathing QUICKLY calms the physiology of the brain &amp; body</a:t>
            </a:r>
          </a:p>
          <a:p>
            <a:r>
              <a:rPr lang="en-US" dirty="0" smtClean="0"/>
              <a:t>Exhaling activates our parasympathetic nervous system (rest &amp; digest)</a:t>
            </a:r>
          </a:p>
          <a:p>
            <a:r>
              <a:rPr lang="en-US" dirty="0" smtClean="0"/>
              <a:t>Slowly inhale through nose 1-2-3-4</a:t>
            </a:r>
          </a:p>
          <a:p>
            <a:r>
              <a:rPr lang="en-US" dirty="0" smtClean="0"/>
              <a:t>Slowly exhale through mouth 1-2-3-4-5-6-7-8 (with pursed lips)</a:t>
            </a:r>
            <a:endParaRPr lang="en-US" dirty="0"/>
          </a:p>
        </p:txBody>
      </p:sp>
      <p:pic>
        <p:nvPicPr>
          <p:cNvPr id="1026" name="Picture 2" descr="C:\Users\lgadd\AppData\Local\Microsoft\Windows\Temporary Internet Files\Content.IE5\TK75HS0N\clean_air_blow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8768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AWARENESS OF BREATH MEDITATION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276600"/>
            <a:ext cx="7772400" cy="1371600"/>
          </a:xfrm>
        </p:spPr>
        <p:txBody>
          <a:bodyPr/>
          <a:lstStyle/>
          <a:p>
            <a:r>
              <a:rPr lang="en-US" dirty="0" smtClean="0"/>
              <a:t>Mindfulness Skills Workbook,  p. 85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5334000"/>
            <a:ext cx="7086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 MOMENT AWARENESS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157007"/>
            <a:ext cx="3733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314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8127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800600" y="1118127"/>
            <a:ext cx="3429000" cy="1883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don’t see things as they are.  We see them as we are</a:t>
            </a:r>
          </a:p>
          <a:p>
            <a:pPr algn="ctr"/>
            <a:r>
              <a:rPr lang="en-US" sz="1600" dirty="0" err="1" smtClean="0"/>
              <a:t>Anais</a:t>
            </a:r>
            <a:r>
              <a:rPr lang="en-US" sz="1600" dirty="0" smtClean="0"/>
              <a:t> Nin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3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943" y="304800"/>
            <a:ext cx="3008313" cy="94615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Mindful Eating 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you notice anything that you normally do not when eating a piece of chocolate?</a:t>
            </a:r>
          </a:p>
          <a:p>
            <a:r>
              <a:rPr lang="en-US" dirty="0" smtClean="0"/>
              <a:t>Did you enjoy it more?</a:t>
            </a:r>
          </a:p>
          <a:p>
            <a:r>
              <a:rPr lang="en-US" dirty="0" smtClean="0"/>
              <a:t>What does this simple exercise teach you about being mindful?</a:t>
            </a:r>
          </a:p>
          <a:p>
            <a:r>
              <a:rPr lang="en-US" dirty="0" smtClean="0"/>
              <a:t>How can you take these insights and apply them to other aspects of your life?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gadd\AppData\Local\Microsoft\Windows\Temporary Internet Files\Content.IE5\39DV0BLG\hersheyki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124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9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257800"/>
            <a:ext cx="8305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BODY SCAN</a:t>
            </a:r>
            <a:br>
              <a:rPr lang="en-US" dirty="0" smtClean="0"/>
            </a:br>
            <a:r>
              <a:rPr lang="en-US" dirty="0" smtClean="0"/>
              <a:t> Good for Sleep or Relaxation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6934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76400"/>
            <a:ext cx="8839200" cy="5105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Relaxed Breathing (first thing in the morning/or set intervals of your choosing)</a:t>
            </a:r>
          </a:p>
          <a:p>
            <a:endParaRPr lang="en-US" sz="1800" dirty="0" smtClean="0"/>
          </a:p>
          <a:p>
            <a:r>
              <a:rPr lang="en-US" sz="1800" dirty="0" smtClean="0"/>
              <a:t>Practice Single-tasking; focus on the task at hand.  Set aside time for email/just email.     Shut-off notifications.  Use social network blocking software.</a:t>
            </a:r>
          </a:p>
          <a:p>
            <a:endParaRPr lang="en-US" sz="1800" dirty="0"/>
          </a:p>
          <a:p>
            <a:r>
              <a:rPr lang="en-US" sz="1800" dirty="0" smtClean="0"/>
              <a:t>Set </a:t>
            </a:r>
            <a:r>
              <a:rPr lang="en-US" sz="1800" dirty="0"/>
              <a:t>alarm </a:t>
            </a:r>
            <a:r>
              <a:rPr lang="en-US" sz="1800" dirty="0" smtClean="0"/>
              <a:t>or routine to </a:t>
            </a:r>
            <a:r>
              <a:rPr lang="en-US" sz="1800" dirty="0"/>
              <a:t>practice 1 minute mindfulness </a:t>
            </a:r>
            <a:r>
              <a:rPr lang="en-US" sz="1800" dirty="0" smtClean="0"/>
              <a:t>breaks; can use apps, websites. “Donothingfor2minutes.com”  </a:t>
            </a:r>
          </a:p>
          <a:p>
            <a:endParaRPr lang="en-US" sz="1800" dirty="0"/>
          </a:p>
          <a:p>
            <a:r>
              <a:rPr lang="en-US" sz="1800" dirty="0" smtClean="0"/>
              <a:t>Practice mindful social interaction. </a:t>
            </a:r>
          </a:p>
          <a:p>
            <a:endParaRPr lang="en-US" sz="1800" dirty="0"/>
          </a:p>
          <a:p>
            <a:r>
              <a:rPr lang="en-US" sz="1800" dirty="0" smtClean="0"/>
              <a:t>Apply mindfulness on your commute home—turn off phone, shut off radio for 10 minutes, drive in silence, or if you are listening to a song, listen like never before</a:t>
            </a:r>
          </a:p>
          <a:p>
            <a:endParaRPr lang="en-US" sz="1800" dirty="0"/>
          </a:p>
          <a:p>
            <a:r>
              <a:rPr lang="en-US" sz="1800" dirty="0" smtClean="0"/>
              <a:t>Mindful emotional regulation (pay attention to ANT’s when uncomfortable)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Practice </a:t>
            </a:r>
            <a:r>
              <a:rPr lang="en-US" sz="1800" dirty="0"/>
              <a:t>contemplative walking</a:t>
            </a:r>
          </a:p>
          <a:p>
            <a:pPr marL="0" indent="0">
              <a:buNone/>
            </a:pPr>
            <a:endParaRPr lang="en-US" sz="1800" dirty="0"/>
          </a:p>
          <a:p>
            <a:pPr>
              <a:buAutoNum type="arabicParenR" startAt="6"/>
            </a:pPr>
            <a:endParaRPr lang="en-US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1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00399" y="152400"/>
            <a:ext cx="5705475" cy="46948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more you can practice mindfulness the better you will be in everything you do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Focused attention to: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your work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your loved ones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your health/stress level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your emotions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7410" name="Picture 2" descr="C:\Users\lgadd\AppData\Local\Microsoft\Windows\Temporary Internet Files\Content.IE5\W9707B42\s-MINDFULNESS-MEDITATION-lar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47219"/>
            <a:ext cx="2133600" cy="16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gadd\AppData\Local\Microsoft\Windows\Temporary Internet Files\Content.IE5\TK75HS0N\pay_atten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590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gadd\AppData\Local\Microsoft\Windows\Temporary Internet Files\Content.IE5\W9707B42\focu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7" y="3810000"/>
            <a:ext cx="24892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lh3.googleusercontent.com/zinWOcKc6WYt1mrGbtOfz9pRn6WZudiK5PKmsnoluRfFP-EgEwuYxJOYYEYwyGcOIPyYzwo2P0yonwtL9F3966AUx_ybKsuAcsU8OSrLRWCXeDtNqdpWiECFzhDe5KtOq80jSeITyz_ugdZ6VpkCGwEut5nKcnHInI4Fd7aU8LYr97Q1cgk1wgG_-8NmGIziS5yDQJGKderfKm0Z1AZ7lBiKtp5YOIqFmazZ8cDYOJlzyWtxVcgAbvjIS_DEJIg2oVRDY-ar-1Ig8bzMf1Qr9Q1wk_GYLuzhjLxpfhX_blJQKIY_NSSL7p0vEmR3FlshupiVWr4CpOQiInzuPYg7p_Qe4jjWpXNM3_9K20my2pF60Ck8idwlhuMu_HeYedGbL0VPvuyjzsoixQVN7fXSv_tKfB2n-7ldpN1DIligcrai0xv9S3MqThGlfx0Re1skJFRAdLupM-T76tb8hnh9Ujt0YxHdjvVutGBFqm21woyGd7sodmEAHDmyNM7PFKIpF8xJrwOq8V7zez1Bh9gmrSEgBXklHii9enQtMnBQs7rWmczOaAlJR2jBFF4Ude3zIuTxakYUN6GdEGTfmWPBb9z96r7YtjQxARb95PRjHSH77XxpJGEA=w1679-h944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47219"/>
            <a:ext cx="2962275" cy="16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Conclusion:</a:t>
            </a:r>
            <a:br>
              <a:rPr lang="en-US" dirty="0" smtClean="0"/>
            </a:br>
            <a:r>
              <a:rPr lang="en-US" dirty="0" smtClean="0"/>
              <a:t>Regular </a:t>
            </a:r>
            <a:r>
              <a:rPr lang="en-US" dirty="0"/>
              <a:t>practice or attention to mindfulness </a:t>
            </a:r>
            <a:r>
              <a:rPr lang="en-US" dirty="0" smtClean="0"/>
              <a:t>is brain training to  </a:t>
            </a:r>
            <a:r>
              <a:rPr lang="en-US" dirty="0"/>
              <a:t>improve the quality of all aspects of your life.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828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The next 3 slides provides you with resources:</a:t>
            </a:r>
          </a:p>
          <a:p>
            <a:pPr algn="l"/>
            <a:endParaRPr lang="en-US" dirty="0" smtClean="0"/>
          </a:p>
          <a:p>
            <a:pPr marL="514350" indent="-514350" algn="l">
              <a:buAutoNum type="arabicPlain"/>
            </a:pPr>
            <a:r>
              <a:rPr lang="en-US" dirty="0" smtClean="0"/>
              <a:t>Suggested Reading</a:t>
            </a:r>
          </a:p>
          <a:p>
            <a:pPr marL="514350" indent="-514350" algn="l">
              <a:buAutoNum type="arabicPlain"/>
            </a:pPr>
            <a:r>
              <a:rPr lang="en-US" dirty="0" smtClean="0"/>
              <a:t>Apps or Websites to Practice Mindfulness</a:t>
            </a:r>
          </a:p>
          <a:p>
            <a:pPr marL="514350" indent="-514350" algn="l">
              <a:buAutoNum type="arabicPlain"/>
            </a:pPr>
            <a:r>
              <a:rPr lang="en-US" dirty="0" smtClean="0"/>
              <a:t>Apps and Software to Eliminate Digital Distraction</a:t>
            </a:r>
            <a:endParaRPr lang="en-US" dirty="0"/>
          </a:p>
        </p:txBody>
      </p:sp>
      <p:pic>
        <p:nvPicPr>
          <p:cNvPr id="1027" name="Picture 3" descr="C:\Users\lgadd\AppData\Local\Microsoft\Windows\Temporary Internet Files\Content.IE5\W9707B42\focu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362200" cy="13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381000"/>
            <a:ext cx="4876800" cy="6096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PROBLEM:  Working More Hours and Producing LESS: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ANSWER:  Mindfulness Training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Research Based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Brain Training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Stress Reduction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PRACTICE:  Ideas to practice Mindfulness in your routine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test of your focus:  Find an example of broken focus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257300" lvl="2" indent="-342900">
              <a:buAutoNum type="arabicParenR" startAt="3"/>
            </a:pPr>
            <a:endParaRPr lang="en-US" sz="1100" dirty="0" smtClean="0"/>
          </a:p>
          <a:p>
            <a:pPr marL="1143000" lvl="2" indent="-228600">
              <a:buAutoNum type="arabicParenR" startAt="3"/>
            </a:pPr>
            <a:endParaRPr lang="en-US" dirty="0" smtClean="0"/>
          </a:p>
          <a:p>
            <a:pPr marL="1143000" lvl="2" indent="-228600">
              <a:buAutoNum type="arabicParenR" startAt="3"/>
            </a:pPr>
            <a:endParaRPr lang="en-US" dirty="0"/>
          </a:p>
          <a:p>
            <a:pPr marL="1143000" lvl="2" indent="-228600">
              <a:buAutoNum type="arabicParenR" startAt="3"/>
            </a:pPr>
            <a:endParaRPr lang="en-US" dirty="0" smtClean="0"/>
          </a:p>
          <a:p>
            <a:pPr marL="1143000" lvl="2" indent="-228600">
              <a:buAutoNum type="arabicParenR" startAt="3"/>
            </a:pPr>
            <a:endParaRPr lang="en-US" dirty="0"/>
          </a:p>
          <a:p>
            <a:pPr marL="1143000" lvl="2" indent="-228600">
              <a:buAutoNum type="arabicParenR" startAt="3"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276601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Image result for Google images work har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8" y="381000"/>
            <a:ext cx="338757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gadd\AppData\Local\Microsoft\Windows\Temporary Internet Files\Content.IE5\GUDBQ27P\penci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199"/>
            <a:ext cx="533400" cy="5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3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Suggested Reading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One Second Ahead:  Enhance Your Performance at Work with Mindfulness</a:t>
            </a:r>
            <a:r>
              <a:rPr lang="en-US" dirty="0" smtClean="0"/>
              <a:t>.  </a:t>
            </a:r>
            <a:r>
              <a:rPr lang="en-US" dirty="0" err="1" smtClean="0"/>
              <a:t>Rasmus</a:t>
            </a:r>
            <a:r>
              <a:rPr lang="en-US" dirty="0" smtClean="0"/>
              <a:t> </a:t>
            </a:r>
            <a:r>
              <a:rPr lang="en-US" dirty="0" err="1" smtClean="0"/>
              <a:t>Hougaard</a:t>
            </a:r>
            <a:r>
              <a:rPr lang="en-US" dirty="0" smtClean="0"/>
              <a:t>, Jacqueline Carter, Gillian Coutts, 2016.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u="sng" dirty="0"/>
              <a:t>Thrive: The Third Metric to Redefining Success and Creating a Life of Well-Being, Wisdom, and </a:t>
            </a:r>
            <a:r>
              <a:rPr lang="en-US" u="sng" dirty="0" smtClean="0"/>
              <a:t>Wonder</a:t>
            </a:r>
            <a:r>
              <a:rPr lang="en-US" dirty="0" smtClean="0"/>
              <a:t>.  Arianna Huffington, 2015.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Your Brain at Work:  Strategies for Overcoming Distraction, Regaining Focus and Working Smarter All Day Long</a:t>
            </a:r>
            <a:r>
              <a:rPr lang="en-US" dirty="0" smtClean="0"/>
              <a:t>.  David Rock, </a:t>
            </a:r>
            <a:r>
              <a:rPr lang="en-US" dirty="0"/>
              <a:t>2009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Mindful </a:t>
            </a:r>
            <a:r>
              <a:rPr lang="en-US" u="sng" dirty="0"/>
              <a:t>Work:  How Meditation is Changing Business from the Inside Out</a:t>
            </a:r>
            <a:r>
              <a:rPr lang="en-US" dirty="0"/>
              <a:t>.  David </a:t>
            </a:r>
            <a:r>
              <a:rPr lang="en-US" dirty="0" err="1"/>
              <a:t>Gelles</a:t>
            </a:r>
            <a:r>
              <a:rPr lang="en-US" dirty="0"/>
              <a:t>, 2015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Wherever You Go, There You Are</a:t>
            </a:r>
            <a:r>
              <a:rPr lang="en-US" dirty="0"/>
              <a:t>.  John </a:t>
            </a:r>
            <a:r>
              <a:rPr lang="en-US" dirty="0" err="1"/>
              <a:t>Kabat-Zinn</a:t>
            </a:r>
            <a:r>
              <a:rPr lang="en-US" dirty="0"/>
              <a:t>, 2005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Mindfulness Skills Workbook</a:t>
            </a:r>
            <a:r>
              <a:rPr lang="en-US" dirty="0" smtClean="0"/>
              <a:t>.  Debra Burdick,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Apps or Websites to practice Mindfulness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App for Mindful Training:</a:t>
            </a:r>
          </a:p>
          <a:p>
            <a:pPr marL="0" indent="0">
              <a:buNone/>
            </a:pPr>
            <a:r>
              <a:rPr lang="en-US" dirty="0" smtClean="0"/>
              <a:t>“Potential Project Mindfulness” – 8 week course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“Headspace” 10 days worth of 10 minutes of meditation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Buddhify</a:t>
            </a:r>
            <a:r>
              <a:rPr lang="en-US" dirty="0" smtClean="0"/>
              <a:t>” designed to be used on the go/i.e. while walking, exercising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Donothingfor2minutes.com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Apps and Software to Eliminate Digital Distraction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Anti-social.cc </a:t>
            </a:r>
            <a:r>
              <a:rPr lang="en-US" dirty="0" smtClean="0"/>
              <a:t> - social network blocking software.  Allow you to avoid sites, you can set the times that you are allowed access.  $15.00</a:t>
            </a:r>
          </a:p>
          <a:p>
            <a:endParaRPr lang="en-US" dirty="0" smtClean="0"/>
          </a:p>
          <a:p>
            <a:r>
              <a:rPr lang="en-US" b="1" dirty="0" smtClean="0"/>
              <a:t>Nanny</a:t>
            </a:r>
            <a:r>
              <a:rPr lang="en-US" dirty="0" smtClean="0"/>
              <a:t> – download for free on Chrome – blocks URLS from you browser and you can set limit on browser time (i.e. can set for no You Tube access from 9-5, and </a:t>
            </a:r>
            <a:r>
              <a:rPr lang="en-US" dirty="0"/>
              <a:t>F</a:t>
            </a:r>
            <a:r>
              <a:rPr lang="en-US" dirty="0" smtClean="0"/>
              <a:t>acebook access for a maximum hour per day</a:t>
            </a:r>
          </a:p>
          <a:p>
            <a:endParaRPr lang="en-US" dirty="0" smtClean="0"/>
          </a:p>
          <a:p>
            <a:r>
              <a:rPr lang="en-US" b="1" dirty="0" smtClean="0"/>
              <a:t>Controlled Multi-tab Browsing </a:t>
            </a:r>
            <a:r>
              <a:rPr lang="en-US" dirty="0" smtClean="0"/>
              <a:t>– a chrome plug-in that prevents you from opening a certain number of tabs (determined by you.  Free download from Chrome web store.</a:t>
            </a:r>
          </a:p>
          <a:p>
            <a:endParaRPr lang="en-US" dirty="0" smtClean="0"/>
          </a:p>
          <a:p>
            <a:r>
              <a:rPr lang="en-US" b="1" dirty="0" smtClean="0"/>
              <a:t>Siesta App </a:t>
            </a:r>
            <a:r>
              <a:rPr lang="en-US" dirty="0" smtClean="0"/>
              <a:t>(Android) or </a:t>
            </a:r>
            <a:r>
              <a:rPr lang="en-US" b="1" dirty="0" smtClean="0"/>
              <a:t>BRB</a:t>
            </a:r>
            <a:r>
              <a:rPr lang="en-US" dirty="0" smtClean="0"/>
              <a:t> (I-Phone) allows you to unplug from emails and texts without your friends thinking you are ignoring them – store up to 20 “away” messages and select recipients who receive them while your phone is off.  Siesta is .99 on Google Play and BRB is free download from I-Store.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377" y="5029200"/>
            <a:ext cx="6921622" cy="1143000"/>
          </a:xfrm>
          <a:solidFill>
            <a:srgbClr val="FFCC66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WHY ARE WE WORKING MORE AND PRODUCING LESS?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/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400"/>
            <a:ext cx="69341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     Distracted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	Continuous Partial Attention and Multi-tasking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7 Distractions per hour (average) </a:t>
            </a:r>
          </a:p>
          <a:p>
            <a:r>
              <a:rPr lang="en-US" dirty="0">
                <a:solidFill>
                  <a:schemeClr val="bg1"/>
                </a:solidFill>
              </a:rPr>
              <a:t>A 28 second distraction </a:t>
            </a:r>
            <a:r>
              <a:rPr lang="en-US" dirty="0" smtClean="0">
                <a:solidFill>
                  <a:schemeClr val="bg1"/>
                </a:solidFill>
              </a:rPr>
              <a:t>doubles </a:t>
            </a:r>
            <a:r>
              <a:rPr lang="en-US" dirty="0">
                <a:solidFill>
                  <a:schemeClr val="bg1"/>
                </a:solidFill>
              </a:rPr>
              <a:t>the likelihood </a:t>
            </a:r>
            <a:r>
              <a:rPr lang="en-US" dirty="0" smtClean="0">
                <a:solidFill>
                  <a:schemeClr val="bg1"/>
                </a:solidFill>
              </a:rPr>
              <a:t>of errors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600" dirty="0" smtClean="0">
                <a:solidFill>
                  <a:schemeClr val="bg1"/>
                </a:solidFill>
              </a:rPr>
              <a:t>(Journal </a:t>
            </a:r>
            <a:r>
              <a:rPr lang="en-US" sz="2600" dirty="0">
                <a:solidFill>
                  <a:schemeClr val="bg1"/>
                </a:solidFill>
              </a:rPr>
              <a:t>of Experimental Psychology, 2013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Full Minds that Naturally Wander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Computer users at work check email, or other programs 37x/hour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>
                <a:solidFill>
                  <a:schemeClr val="bg1"/>
                </a:solidFill>
              </a:rPr>
              <a:t>2008 people consumed 3x more information per day than in 1960 “our minds </a:t>
            </a:r>
            <a:r>
              <a:rPr lang="en-US">
                <a:solidFill>
                  <a:schemeClr val="bg1"/>
                </a:solidFill>
              </a:rPr>
              <a:t>are </a:t>
            </a:r>
            <a:r>
              <a:rPr lang="en-US" smtClean="0">
                <a:solidFill>
                  <a:schemeClr val="bg1"/>
                </a:solidFill>
              </a:rPr>
              <a:t>full”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Self-Induced distractions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Lure of technology &amp; multitasking promotes  a dopamine rush that can be addictive….anxiety when away from social media too long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5" name="Picture 5" descr="C:\Users\lgadd\AppData\Local\Microsoft\Windows\Temporary Internet Files\Content.IE5\W9707B42\social-med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178917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755600"/>
            <a:ext cx="8382000" cy="2463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3963"/>
            <a:ext cx="3581400" cy="65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990600" y="113963"/>
            <a:ext cx="8153400" cy="6583680"/>
          </a:xfrm>
          <a:noFill/>
        </p:spPr>
        <p:txBody>
          <a:bodyPr>
            <a:normAutofit fontScale="85000" lnSpcReduction="10000"/>
          </a:bodyPr>
          <a:lstStyle/>
          <a:p>
            <a:pPr marL="3657600" lvl="8" indent="0">
              <a:buNone/>
            </a:pPr>
            <a:endParaRPr lang="en-US" dirty="0" smtClean="0"/>
          </a:p>
          <a:p>
            <a:pPr marL="3657600" lvl="8" indent="0">
              <a:buNone/>
            </a:pPr>
            <a:r>
              <a:rPr lang="en-US" sz="3000" dirty="0" smtClean="0"/>
              <a:t>Employees are Overwhelmed by Distractions</a:t>
            </a:r>
          </a:p>
          <a:p>
            <a:pPr marL="3657600" lvl="8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8"/>
            <a:r>
              <a:rPr lang="en-US" sz="2200" dirty="0" smtClean="0"/>
              <a:t>Work stress levels at an all time high</a:t>
            </a:r>
          </a:p>
          <a:p>
            <a:pPr lvl="8"/>
            <a:endParaRPr lang="en-US" sz="2200" dirty="0" smtClean="0"/>
          </a:p>
          <a:p>
            <a:pPr lvl="8"/>
            <a:r>
              <a:rPr lang="en-US" sz="2200" dirty="0" smtClean="0"/>
              <a:t>40% of workers self report they are frequently distracted and unable to overcome</a:t>
            </a:r>
          </a:p>
          <a:p>
            <a:pPr marL="3657600" lvl="8" indent="0">
              <a:buNone/>
            </a:pPr>
            <a:r>
              <a:rPr lang="en-US" sz="2200" dirty="0" smtClean="0"/>
              <a:t> </a:t>
            </a:r>
          </a:p>
          <a:p>
            <a:pPr lvl="8"/>
            <a:r>
              <a:rPr lang="en-US" sz="2200" dirty="0" smtClean="0"/>
              <a:t>42</a:t>
            </a:r>
            <a:r>
              <a:rPr lang="en-US" sz="2200" dirty="0"/>
              <a:t>% of workers come in early or stay late to avoid distractions and get work </a:t>
            </a:r>
            <a:r>
              <a:rPr lang="en-US" sz="2200" dirty="0" smtClean="0"/>
              <a:t>done</a:t>
            </a:r>
          </a:p>
          <a:p>
            <a:pPr marL="3657600" lvl="8" indent="0">
              <a:buNone/>
            </a:pPr>
            <a:endParaRPr lang="en-US" dirty="0" smtClean="0"/>
          </a:p>
          <a:p>
            <a:pPr lvl="8"/>
            <a:r>
              <a:rPr lang="en-US" dirty="0"/>
              <a:t>Work related stress, burnout and depression predicted to be among the world’s most prevalent diseases by 2020  </a:t>
            </a:r>
            <a:r>
              <a:rPr lang="en-US" dirty="0" smtClean="0"/>
              <a:t>(World </a:t>
            </a:r>
            <a:r>
              <a:rPr lang="en-US" dirty="0"/>
              <a:t>Health Organization) </a:t>
            </a:r>
            <a:r>
              <a:rPr lang="en-US" dirty="0" smtClean="0"/>
              <a:t> - as prevalent as diabetes</a:t>
            </a:r>
            <a:endParaRPr lang="en-US" dirty="0"/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dirty="0" smtClean="0"/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sz="1700" dirty="0" smtClean="0"/>
              <a:t>     </a:t>
            </a:r>
            <a:r>
              <a:rPr lang="en-US" sz="1600" dirty="0" smtClean="0"/>
              <a:t>Workplace Productivity Report 2013</a:t>
            </a:r>
          </a:p>
          <a:p>
            <a:pPr marL="3657600" lvl="8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Deloitte Study on Human </a:t>
            </a:r>
            <a:r>
              <a:rPr lang="en-US" sz="1600" dirty="0"/>
              <a:t>Capital </a:t>
            </a:r>
            <a:r>
              <a:rPr lang="en-US" sz="1600" dirty="0" smtClean="0"/>
              <a:t>Trends</a:t>
            </a:r>
            <a:r>
              <a:rPr lang="en-US" sz="1600" dirty="0"/>
              <a:t> </a:t>
            </a:r>
            <a:r>
              <a:rPr lang="en-US" sz="1600" dirty="0" smtClean="0"/>
              <a:t>2014           </a:t>
            </a:r>
            <a:r>
              <a:rPr lang="en-US" sz="1700" dirty="0" smtClean="0"/>
              <a:t>	</a:t>
            </a:r>
            <a:endParaRPr lang="en-US" sz="1700" dirty="0"/>
          </a:p>
          <a:p>
            <a:pPr marL="3657600" lvl="8" indent="0">
              <a:buNone/>
            </a:pPr>
            <a:endParaRPr lang="en-US" sz="1700" dirty="0" smtClean="0"/>
          </a:p>
          <a:p>
            <a:pPr marL="3657600" lvl="8" indent="0">
              <a:buNone/>
            </a:pPr>
            <a:endParaRPr lang="en-US" sz="1700" dirty="0" smtClean="0"/>
          </a:p>
          <a:p>
            <a:pPr marL="3657600" lvl="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792162"/>
          </a:xfr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Distracted workers = Stressed workers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219200"/>
            <a:ext cx="4876800" cy="541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dirty="0"/>
              <a:t>WHO IS MOST AFFECTED</a:t>
            </a:r>
            <a:r>
              <a:rPr lang="en-US" sz="8000" b="1" dirty="0" smtClean="0"/>
              <a:t>?</a:t>
            </a:r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r>
              <a:rPr lang="en-US" sz="8000" b="1" dirty="0" smtClean="0"/>
              <a:t>WHAT IS THE OUTCOME OF A STRESSED, DEPRESSED AND SLEEP DEPRIVED WORK-FORCE?</a:t>
            </a:r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endParaRPr lang="en-US" sz="8000" dirty="0" smtClean="0"/>
          </a:p>
          <a:p>
            <a:pPr lvl="1"/>
            <a:r>
              <a:rPr lang="en-US" sz="8000" dirty="0" smtClean="0"/>
              <a:t>Decreased </a:t>
            </a:r>
            <a:r>
              <a:rPr lang="en-US" sz="8000" dirty="0"/>
              <a:t>C</a:t>
            </a:r>
            <a:r>
              <a:rPr lang="en-US" sz="8000" dirty="0" smtClean="0"/>
              <a:t>reativity</a:t>
            </a:r>
          </a:p>
          <a:p>
            <a:pPr lvl="1"/>
            <a:r>
              <a:rPr lang="en-US" sz="8000" dirty="0"/>
              <a:t>D</a:t>
            </a:r>
            <a:r>
              <a:rPr lang="en-US" sz="8000" dirty="0" smtClean="0"/>
              <a:t>ecreased Decision-Making </a:t>
            </a:r>
            <a:r>
              <a:rPr lang="en-US" sz="8000" dirty="0"/>
              <a:t>A</a:t>
            </a:r>
            <a:r>
              <a:rPr lang="en-US" sz="8000" dirty="0" smtClean="0"/>
              <a:t>bility</a:t>
            </a:r>
          </a:p>
          <a:p>
            <a:pPr lvl="1"/>
            <a:r>
              <a:rPr lang="en-US" sz="8000" dirty="0"/>
              <a:t>D</a:t>
            </a:r>
            <a:r>
              <a:rPr lang="en-US" sz="8000" dirty="0" smtClean="0"/>
              <a:t>ecreased Ability to Discern</a:t>
            </a:r>
            <a:r>
              <a:rPr lang="en-US" sz="8000" dirty="0"/>
              <a:t> </a:t>
            </a:r>
          </a:p>
          <a:p>
            <a:pPr marL="457200" lvl="1" indent="0">
              <a:buNone/>
            </a:pPr>
            <a:r>
              <a:rPr lang="en-US" sz="8000" dirty="0"/>
              <a:t>	</a:t>
            </a:r>
            <a:r>
              <a:rPr lang="en-US" sz="8000" dirty="0" smtClean="0"/>
              <a:t>(relevant versus irrelevant)</a:t>
            </a:r>
          </a:p>
          <a:p>
            <a:pPr lvl="1"/>
            <a:r>
              <a:rPr lang="en-US" sz="8000" dirty="0" smtClean="0"/>
              <a:t>Increased  Re-work</a:t>
            </a:r>
          </a:p>
          <a:p>
            <a:pPr lvl="1"/>
            <a:r>
              <a:rPr lang="en-US" sz="8000" dirty="0" smtClean="0"/>
              <a:t>Increased Mistake </a:t>
            </a:r>
            <a:endParaRPr lang="en-US" sz="8000" b="1" dirty="0" smtClean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err="1" smtClean="0"/>
              <a:t>Millennials</a:t>
            </a:r>
            <a:r>
              <a:rPr lang="en-US" sz="6400" dirty="0" smtClean="0"/>
              <a:t> constitute half the work force and are the group that report the highest level of stress , sleep deprivation and depression (APA)</a:t>
            </a:r>
          </a:p>
          <a:p>
            <a:pPr marL="0" indent="0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6400" dirty="0" smtClean="0"/>
              <a:t>WORKING MORE AND PRODUCING LESS</a:t>
            </a:r>
            <a:endParaRPr lang="en-US" sz="6400" dirty="0"/>
          </a:p>
          <a:p>
            <a:pPr marL="0" indent="0">
              <a:buNone/>
            </a:pPr>
            <a:endParaRPr lang="en-US" sz="2900" dirty="0" smtClean="0"/>
          </a:p>
        </p:txBody>
      </p:sp>
      <p:pic>
        <p:nvPicPr>
          <p:cNvPr id="1049" name="Picture 25" descr="C:\Users\lgadd\AppData\Local\Microsoft\Windows\Temporary Internet Files\Content.IE5\W9707B42\alaska-sleep-depriv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765982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lgadd\AppData\Local\Microsoft\Windows\Temporary Internet Files\Content.IE5\39DV0BLG\overtime-backpa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91" y="1219200"/>
            <a:ext cx="2921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IGHT OR FLIGHT RESPONSE GOOGL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2438400" cy="31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CHRONIC ST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CHRONIC ST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5575" y="312738"/>
            <a:ext cx="6644743" cy="1249362"/>
          </a:xfrm>
          <a:solidFill>
            <a:srgbClr val="FFCC66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Does Distraction = Stress?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81001" y="1828800"/>
            <a:ext cx="8382000" cy="4800599"/>
          </a:xfrm>
          <a:ln w="190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CONTINUOUS PARTIAL ATTENTION:</a:t>
            </a:r>
          </a:p>
          <a:p>
            <a:pPr marL="0" indent="0">
              <a:buNone/>
            </a:pPr>
            <a:r>
              <a:rPr lang="en-US" b="1" dirty="0" smtClean="0"/>
              <a:t>	FIGHT OR FLIGHT DOESN’T STOP RUNNING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 smtClean="0"/>
              <a:t>THE LINES OF WORK-LIFE BALANCE ARE BLURRED OR GONE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		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			</a:t>
            </a:r>
            <a:r>
              <a:rPr lang="en-US" b="1" dirty="0" smtClean="0"/>
              <a:t>Average smart phone user checks their phones 150 </a:t>
            </a:r>
            <a:r>
              <a:rPr lang="en-US" dirty="0" smtClean="0"/>
              <a:t>				times per day!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Emotional part of our brain on constant high alert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Hard to disconnect because our brains are naturally </a:t>
            </a:r>
          </a:p>
          <a:p>
            <a:pPr marL="2286000" lvl="5" indent="0">
              <a:buNone/>
            </a:pPr>
            <a:r>
              <a:rPr lang="en-US" sz="3200" dirty="0" smtClean="0"/>
              <a:t>    	wired to connect</a:t>
            </a:r>
          </a:p>
          <a:p>
            <a:pPr marL="2286000" lvl="5" indent="0">
              <a:buNone/>
            </a:pPr>
            <a:endParaRPr lang="en-US" sz="3200" dirty="0"/>
          </a:p>
          <a:p>
            <a:pPr marL="2286000" lvl="5" indent="0">
              <a:buNone/>
            </a:pPr>
            <a:r>
              <a:rPr lang="en-US" sz="3200" dirty="0" smtClean="0"/>
              <a:t>	We are constantly connecting…with little quiet time</a:t>
            </a:r>
          </a:p>
          <a:p>
            <a:pPr marL="2286000" lvl="5" indent="0">
              <a:buNone/>
            </a:pPr>
            <a:r>
              <a:rPr lang="en-US" sz="2600" dirty="0"/>
              <a:t>	</a:t>
            </a:r>
            <a:endParaRPr lang="en-US" sz="2600" dirty="0" smtClean="0"/>
          </a:p>
          <a:p>
            <a:pPr marL="2286000" lvl="5" indent="0">
              <a:buNone/>
            </a:pPr>
            <a:endParaRPr lang="en-US" sz="2600" dirty="0" smtClean="0"/>
          </a:p>
          <a:p>
            <a:pPr marL="2286000" lvl="5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</a:t>
            </a:r>
            <a:endParaRPr lang="en-US" sz="2600" dirty="0"/>
          </a:p>
          <a:p>
            <a:pPr marL="2286000" lvl="5" indent="0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1026" name="Picture 2" descr="C:\Users\lgadd\AppData\Local\Microsoft\Windows\Temporary Internet Files\Content.IE5\39DV0BLG\iphone-4-app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737"/>
            <a:ext cx="1905000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76600" cy="1447800"/>
          </a:xfrm>
          <a:solidFill>
            <a:srgbClr val="FFCC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MINDFULNESS TRAINING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3008313" cy="4572000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  <a:p>
            <a:r>
              <a:rPr lang="en-US" sz="1800" dirty="0" smtClean="0"/>
              <a:t>For relaxation</a:t>
            </a:r>
          </a:p>
          <a:p>
            <a:endParaRPr lang="en-US" sz="1800" dirty="0"/>
          </a:p>
          <a:p>
            <a:r>
              <a:rPr lang="en-US" sz="1800" dirty="0" smtClean="0"/>
              <a:t>For attention regulation</a:t>
            </a:r>
          </a:p>
          <a:p>
            <a:endParaRPr lang="en-US" sz="1800" dirty="0"/>
          </a:p>
          <a:p>
            <a:r>
              <a:rPr lang="en-US" sz="1800" dirty="0" smtClean="0"/>
              <a:t>For emotional coping-(concentrating on one task frees you from worry/agitation)</a:t>
            </a:r>
          </a:p>
          <a:p>
            <a:endParaRPr lang="en-US" sz="1800" dirty="0"/>
          </a:p>
          <a:p>
            <a:r>
              <a:rPr lang="en-US" sz="1800" dirty="0" smtClean="0"/>
              <a:t>For improved observation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Induce the Parasympathetic Response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62000"/>
            <a:ext cx="5257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4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888</Words>
  <Application>Microsoft Office PowerPoint</Application>
  <PresentationFormat>On-screen Show (4:3)</PresentationFormat>
  <Paragraphs>179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Mindfulness for Quality Improvement Presented by:  Lydia Gadd</vt:lpstr>
      <vt:lpstr>PowerPoint Presentation</vt:lpstr>
      <vt:lpstr>WHY ARE WE WORKING MORE AND PRODUCING LESS?</vt:lpstr>
      <vt:lpstr>     Distracted Workers</vt:lpstr>
      <vt:lpstr>PowerPoint Presentation</vt:lpstr>
      <vt:lpstr>Distracted workers = Stressed workers</vt:lpstr>
      <vt:lpstr>Why Does Distraction = Stress?</vt:lpstr>
      <vt:lpstr>MINDFULNESS TRAINING</vt:lpstr>
      <vt:lpstr>PowerPoint Presentation</vt:lpstr>
      <vt:lpstr>PowerPoint Presentation</vt:lpstr>
      <vt:lpstr>Mindfulness</vt:lpstr>
      <vt:lpstr>The ABC’s of Mindfulness Basic Relaxation Breathing</vt:lpstr>
      <vt:lpstr>AWARENESS OF BREATH MEDITATION </vt:lpstr>
      <vt:lpstr>PRESENT MOMENT AWARENESS</vt:lpstr>
      <vt:lpstr>Mindful Eating Activity </vt:lpstr>
      <vt:lpstr>BODY SCAN  Good for Sleep or Relaxation</vt:lpstr>
      <vt:lpstr>PowerPoint Presentation</vt:lpstr>
      <vt:lpstr>PowerPoint Presentation</vt:lpstr>
      <vt:lpstr> In Conclusion: Regular practice or attention to mindfulness is brain training to  improve the quality of all aspects of your life. </vt:lpstr>
      <vt:lpstr>Suggested Reading</vt:lpstr>
      <vt:lpstr>Apps or Websites to practice Mindfulness</vt:lpstr>
      <vt:lpstr>Apps and Software to Eliminate Digital Distraction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Training for Quality Improvement Presented by:  Lydia Gadd</dc:title>
  <dc:creator>Lydia Gadd</dc:creator>
  <cp:lastModifiedBy>Lydia Gadd</cp:lastModifiedBy>
  <cp:revision>138</cp:revision>
  <cp:lastPrinted>2017-09-11T18:40:50Z</cp:lastPrinted>
  <dcterms:created xsi:type="dcterms:W3CDTF">2017-08-14T15:26:50Z</dcterms:created>
  <dcterms:modified xsi:type="dcterms:W3CDTF">2017-10-18T14:00:29Z</dcterms:modified>
</cp:coreProperties>
</file>